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81" r:id="rId3"/>
    <p:sldId id="257" r:id="rId4"/>
    <p:sldId id="258" r:id="rId5"/>
    <p:sldId id="265" r:id="rId6"/>
    <p:sldId id="280" r:id="rId7"/>
    <p:sldId id="268" r:id="rId8"/>
    <p:sldId id="272" r:id="rId9"/>
    <p:sldId id="277" r:id="rId10"/>
    <p:sldId id="279" r:id="rId11"/>
    <p:sldId id="267" r:id="rId12"/>
  </p:sldIdLst>
  <p:sldSz cx="10080625" cy="7559675"/>
  <p:notesSz cx="6797675" cy="987425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5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25" cy="495545"/>
          </a:xfrm>
          <a:prstGeom prst="rect">
            <a:avLst/>
          </a:prstGeom>
        </p:spPr>
        <p:txBody>
          <a:bodyPr vert="horz" lIns="83521" tIns="41761" rIns="83521" bIns="41761" rtlCol="0"/>
          <a:lstStyle>
            <a:lvl1pPr algn="l">
              <a:defRPr sz="11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923" y="1"/>
            <a:ext cx="2946325" cy="495545"/>
          </a:xfrm>
          <a:prstGeom prst="rect">
            <a:avLst/>
          </a:prstGeom>
        </p:spPr>
        <p:txBody>
          <a:bodyPr vert="horz" lIns="83521" tIns="41761" rIns="83521" bIns="41761" rtlCol="0"/>
          <a:lstStyle>
            <a:lvl1pPr algn="r">
              <a:defRPr sz="1100"/>
            </a:lvl1pPr>
          </a:lstStyle>
          <a:p>
            <a:fld id="{0265D517-D036-4D75-9CFB-9F941BB34EF1}" type="datetimeFigureOut">
              <a:rPr lang="da-DK" smtClean="0"/>
              <a:t>02-05-2022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521" tIns="41761" rIns="83521" bIns="41761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82" y="4751662"/>
            <a:ext cx="5438711" cy="3888123"/>
          </a:xfrm>
          <a:prstGeom prst="rect">
            <a:avLst/>
          </a:prstGeom>
        </p:spPr>
        <p:txBody>
          <a:bodyPr vert="horz" lIns="83521" tIns="41761" rIns="83521" bIns="41761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8705"/>
            <a:ext cx="2946325" cy="495545"/>
          </a:xfrm>
          <a:prstGeom prst="rect">
            <a:avLst/>
          </a:prstGeom>
        </p:spPr>
        <p:txBody>
          <a:bodyPr vert="horz" lIns="83521" tIns="41761" rIns="83521" bIns="41761" rtlCol="0" anchor="b"/>
          <a:lstStyle>
            <a:lvl1pPr algn="l">
              <a:defRPr sz="11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9923" y="9378705"/>
            <a:ext cx="2946325" cy="495545"/>
          </a:xfrm>
          <a:prstGeom prst="rect">
            <a:avLst/>
          </a:prstGeom>
        </p:spPr>
        <p:txBody>
          <a:bodyPr vert="horz" lIns="83521" tIns="41761" rIns="83521" bIns="41761" rtlCol="0" anchor="b"/>
          <a:lstStyle>
            <a:lvl1pPr algn="r">
              <a:defRPr sz="1100"/>
            </a:lvl1pPr>
          </a:lstStyle>
          <a:p>
            <a:fld id="{B1BF9230-11BB-43C5-A3E9-F34751F7A1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059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Billede 36"/>
          <p:cNvPicPr/>
          <p:nvPr/>
        </p:nvPicPr>
        <p:blipFill>
          <a:blip r:embed="rId2"/>
          <a:stretch/>
        </p:blipFill>
        <p:spPr>
          <a:xfrm>
            <a:off x="2291760" y="1768680"/>
            <a:ext cx="5495760" cy="4384440"/>
          </a:xfrm>
          <a:prstGeom prst="rect">
            <a:avLst/>
          </a:prstGeom>
          <a:ln>
            <a:noFill/>
          </a:ln>
        </p:spPr>
      </p:pic>
      <p:pic>
        <p:nvPicPr>
          <p:cNvPr id="38" name="Billede 37"/>
          <p:cNvPicPr/>
          <p:nvPr/>
        </p:nvPicPr>
        <p:blipFill>
          <a:blip r:embed="rId2"/>
          <a:stretch/>
        </p:blipFill>
        <p:spPr>
          <a:xfrm>
            <a:off x="2291760" y="1768680"/>
            <a:ext cx="549576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a-D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 for at redigere titeltekstens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 for at redigere dispositionstekstens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a-DK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Andet dispositionsniveau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Tredje dispositionsniveau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a-D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Fjerde dispositionsniveau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Femte dispositionsniveau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Sjette dispositionsniveau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Syvende dispositionsniveau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a-DK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&lt;dato/klokkeslæt&gt;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da-DK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&lt;sidefod&gt;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02BC785B-13B0-47A8-BB01-9FF123834646}" type="slidenum">
              <a:rPr lang="da-DK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‹nr.›</a:t>
            </a:fld>
            <a:endParaRPr lang="da-D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da-D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Billede 40"/>
          <p:cNvPicPr/>
          <p:nvPr/>
        </p:nvPicPr>
        <p:blipFill rotWithShape="1">
          <a:blip r:embed="rId2"/>
          <a:srcRect r="36405" b="36058"/>
          <a:stretch/>
        </p:blipFill>
        <p:spPr>
          <a:xfrm>
            <a:off x="-1" y="-48241"/>
            <a:ext cx="10080625" cy="5222914"/>
          </a:xfrm>
          <a:prstGeom prst="rect">
            <a:avLst/>
          </a:prstGeom>
          <a:ln>
            <a:noFill/>
          </a:ln>
        </p:spPr>
      </p:pic>
      <p:pic>
        <p:nvPicPr>
          <p:cNvPr id="42" name="Billede 41"/>
          <p:cNvPicPr/>
          <p:nvPr/>
        </p:nvPicPr>
        <p:blipFill>
          <a:blip r:embed="rId3"/>
          <a:stretch/>
        </p:blipFill>
        <p:spPr>
          <a:xfrm>
            <a:off x="8210209" y="5873489"/>
            <a:ext cx="2940120" cy="2688120"/>
          </a:xfrm>
          <a:prstGeom prst="rect">
            <a:avLst/>
          </a:prstGeom>
          <a:ln>
            <a:noFill/>
          </a:ln>
        </p:spPr>
      </p:pic>
      <p:sp>
        <p:nvSpPr>
          <p:cNvPr id="6" name="TextShape 2">
            <a:extLst>
              <a:ext uri="{FF2B5EF4-FFF2-40B4-BE49-F238E27FC236}">
                <a16:creationId xmlns:a16="http://schemas.microsoft.com/office/drawing/2014/main" id="{0F75D433-9BF2-4A60-B45C-FB22A4E0D119}"/>
              </a:ext>
            </a:extLst>
          </p:cNvPr>
          <p:cNvSpPr txBox="1"/>
          <p:nvPr/>
        </p:nvSpPr>
        <p:spPr>
          <a:xfrm>
            <a:off x="608629" y="5043725"/>
            <a:ext cx="9071640" cy="16205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a-DK" sz="3200" b="1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Nordkystens Fremtid</a:t>
            </a:r>
          </a:p>
          <a:p>
            <a:r>
              <a:rPr lang="da-DK" sz="3200" b="1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- </a:t>
            </a:r>
            <a:r>
              <a:rPr lang="da-DK" sz="2800" b="1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Kystteknisk myndighedsprojekt </a:t>
            </a:r>
            <a:endParaRPr lang="da-DK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>
              <a:buClr>
                <a:srgbClr val="000000"/>
              </a:buClr>
              <a:buSzPct val="100000"/>
            </a:pPr>
            <a:r>
              <a:rPr lang="da-DK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Juni 2018: </a:t>
            </a:r>
          </a:p>
          <a:p>
            <a:pPr marL="108000">
              <a:buClr>
                <a:srgbClr val="000000"/>
              </a:buClr>
              <a:buSzPct val="100000"/>
            </a:pPr>
            <a:r>
              <a:rPr lang="da-DK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Fagudvalg/ ØU/ Byråd fremmer kapitel 1a sag og tager principbeslutning vedr. målsætninger</a:t>
            </a:r>
          </a:p>
          <a:p>
            <a:pPr marL="108000">
              <a:buClr>
                <a:srgbClr val="000000"/>
              </a:buClr>
              <a:buSzPct val="100000"/>
            </a:pPr>
            <a:endParaRPr lang="da-DK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08000">
              <a:buClr>
                <a:srgbClr val="000000"/>
              </a:buClr>
              <a:buSzPct val="100000"/>
            </a:pPr>
            <a:r>
              <a:rPr lang="da-DK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August 2018: </a:t>
            </a:r>
          </a:p>
          <a:p>
            <a:pPr marL="108000">
              <a:buClr>
                <a:srgbClr val="000000"/>
              </a:buClr>
              <a:buSzPct val="100000"/>
            </a:pPr>
            <a:r>
              <a:rPr lang="da-DK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Igangsætning Miljøkonsekvensvurdering og første offentlighedsfase</a:t>
            </a:r>
          </a:p>
          <a:p>
            <a:pPr marL="108000">
              <a:buClr>
                <a:srgbClr val="000000"/>
              </a:buClr>
              <a:buSzPct val="100000"/>
            </a:pPr>
            <a:endParaRPr lang="da-DK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08000">
              <a:buClr>
                <a:srgbClr val="000000"/>
              </a:buClr>
              <a:buSzPct val="100000"/>
            </a:pPr>
            <a:r>
              <a:rPr lang="da-DK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Januar 2019 (forventet):</a:t>
            </a:r>
          </a:p>
          <a:p>
            <a:pPr marL="108000">
              <a:buClr>
                <a:srgbClr val="000000"/>
              </a:buClr>
              <a:buSzPct val="100000"/>
            </a:pPr>
            <a:r>
              <a:rPr lang="da-DK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Fagudvalg/ ØU/ Byråd behandler forslag til det samlede projekt som derefter sendes </a:t>
            </a:r>
            <a:r>
              <a:rPr lang="da-DK" sz="2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 høring</a:t>
            </a:r>
            <a:endParaRPr lang="da-DK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50436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a-DK" sz="3200" b="1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Næste skridt</a:t>
            </a:r>
            <a:endParaRPr lang="da-DK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7" name="Billede 116"/>
          <p:cNvPicPr/>
          <p:nvPr/>
        </p:nvPicPr>
        <p:blipFill>
          <a:blip r:embed="rId2"/>
          <a:stretch/>
        </p:blipFill>
        <p:spPr>
          <a:xfrm>
            <a:off x="8235150" y="6153479"/>
            <a:ext cx="2664000" cy="21305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3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7AFD177-2FCA-4888-B760-B33F6CDE6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629"/>
            <a:ext cx="10080625" cy="6720417"/>
          </a:xfrm>
          <a:prstGeom prst="rect">
            <a:avLst/>
          </a:prstGeom>
        </p:spPr>
      </p:pic>
      <p:sp>
        <p:nvSpPr>
          <p:cNvPr id="7" name="TextShape 2">
            <a:extLst>
              <a:ext uri="{FF2B5EF4-FFF2-40B4-BE49-F238E27FC236}">
                <a16:creationId xmlns:a16="http://schemas.microsoft.com/office/drawing/2014/main" id="{C0BA1CB5-4154-4253-BFE1-19B2B6286068}"/>
              </a:ext>
            </a:extLst>
          </p:cNvPr>
          <p:cNvSpPr txBox="1"/>
          <p:nvPr/>
        </p:nvSpPr>
        <p:spPr>
          <a:xfrm>
            <a:off x="3397321" y="608890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a-DK" sz="3200" b="1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www.nordkystensfremtid.dk</a:t>
            </a:r>
            <a:endParaRPr lang="da-DK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Shape 2">
            <a:extLst>
              <a:ext uri="{FF2B5EF4-FFF2-40B4-BE49-F238E27FC236}">
                <a16:creationId xmlns:a16="http://schemas.microsoft.com/office/drawing/2014/main" id="{254CCF4E-30EA-433A-B3ED-3108C7FBB467}"/>
              </a:ext>
            </a:extLst>
          </p:cNvPr>
          <p:cNvSpPr txBox="1"/>
          <p:nvPr/>
        </p:nvSpPr>
        <p:spPr>
          <a:xfrm>
            <a:off x="50436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a-DK" sz="3200" b="1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Tak for </a:t>
            </a:r>
            <a:r>
              <a:rPr lang="da-DK" sz="3200" b="1" strike="noStrike" spc="-1" dirty="0" err="1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idag</a:t>
            </a:r>
            <a:endParaRPr lang="da-DK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52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24B4C3-D1A8-4D0F-8652-10771FD6D60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8629" y="2017011"/>
            <a:ext cx="9071640" cy="438444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Velkomst v/ Anders Gerner Frost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Status for Nordkystens Fremtid v/ Astrid Ravnsbæk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Præsentation af kystprojekt v/ </a:t>
            </a:r>
            <a:r>
              <a:rPr lang="da-DK" sz="2800" dirty="0" err="1"/>
              <a:t>Niras</a:t>
            </a: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Spørgsmål og kommentarer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Tak for i dag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0E5262D-1D30-4CDF-8652-73CE17E0EBA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10209" y="5873489"/>
            <a:ext cx="2940120" cy="2688120"/>
          </a:xfrm>
          <a:prstGeom prst="rect">
            <a:avLst/>
          </a:prstGeom>
          <a:ln>
            <a:noFill/>
          </a:ln>
        </p:spPr>
      </p:pic>
      <p:sp>
        <p:nvSpPr>
          <p:cNvPr id="5" name="TextShape 1">
            <a:extLst>
              <a:ext uri="{FF2B5EF4-FFF2-40B4-BE49-F238E27FC236}">
                <a16:creationId xmlns:a16="http://schemas.microsoft.com/office/drawing/2014/main" id="{6D855C69-6E9C-48CA-A44B-D29FBACE545D}"/>
              </a:ext>
            </a:extLst>
          </p:cNvPr>
          <p:cNvSpPr txBox="1"/>
          <p:nvPr/>
        </p:nvSpPr>
        <p:spPr>
          <a:xfrm>
            <a:off x="505080" y="289902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a-DK" sz="3200" b="1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Program</a:t>
            </a:r>
            <a:endParaRPr lang="da-DK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96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40000" y="2252782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400" b="0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3 Kommuner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da-DK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400" b="0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60 km erosionskyst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da-DK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400" b="0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En helhedsløsning er den rigtige løsning</a:t>
            </a:r>
            <a:endParaRPr lang="da-DK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50472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a-DK" sz="3200" b="1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Nordkystens fremtid – hvad er det?</a:t>
            </a:r>
            <a:endParaRPr lang="da-DK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" name="Billede 45"/>
          <p:cNvPicPr/>
          <p:nvPr/>
        </p:nvPicPr>
        <p:blipFill>
          <a:blip r:embed="rId2"/>
          <a:srcRect t="65158"/>
          <a:stretch/>
        </p:blipFill>
        <p:spPr>
          <a:xfrm>
            <a:off x="7128000" y="6552000"/>
            <a:ext cx="2940120" cy="93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5080" y="280538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a-DK" sz="3200" b="1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Baggrund</a:t>
            </a:r>
            <a:endParaRPr lang="da-DK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504359" y="1469160"/>
            <a:ext cx="9258765" cy="516976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45000"/>
            </a:pPr>
            <a:r>
              <a:rPr lang="da-DK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Behovet for fælles løsning er ikke nyt, og der har siden 1980’erne været forsøg på at skabe en helhedsløsning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da-DK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000000"/>
              </a:buClr>
              <a:buSzPct val="45000"/>
            </a:pPr>
            <a:r>
              <a:rPr lang="da-DK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 – 2014:</a:t>
            </a:r>
            <a:endParaRPr lang="da-D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byråd beslutter en fælles indsats for kystsikring på baggrund af stormen Bodil</a:t>
            </a:r>
            <a:endParaRPr lang="da-D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000000"/>
              </a:buClr>
              <a:buSzPct val="45000"/>
            </a:pPr>
            <a:endParaRPr lang="da-D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000000"/>
              </a:buClr>
              <a:buSzPct val="45000"/>
            </a:pPr>
            <a:r>
              <a:rPr lang="da-DK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endParaRPr lang="da-DK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Fælles udviklingssekretariat i de tre kommuner fra 2015</a:t>
            </a:r>
          </a:p>
          <a:p>
            <a:pPr>
              <a:buClr>
                <a:srgbClr val="000000"/>
              </a:buClr>
              <a:buSzPct val="45000"/>
            </a:pPr>
            <a:endParaRPr lang="da-DK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000000"/>
              </a:buClr>
              <a:buSzPct val="45000"/>
            </a:pPr>
            <a:r>
              <a:rPr lang="da-DK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</a:p>
          <a:p>
            <a:pPr marL="285750" indent="-285750"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da-DK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Beslutning om </a:t>
            </a:r>
            <a:r>
              <a:rPr lang="da-DK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fælles udarbejdelse af myndighedsprojekt, råstofindvinding og anlæg i samarbejde mellem de tre kommuner</a:t>
            </a:r>
          </a:p>
          <a:p>
            <a:pPr marL="285750" indent="-285750"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da-DK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Beslutning om at der udarbejdes særskilte betalingsmodeller i de 3 kommuner.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9BE97-2C23-4944-B27B-AAB5248C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Kystteknisk myndighedsprojekt</a:t>
            </a:r>
            <a:endParaRPr lang="da-DK" sz="3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A47A93C-717C-4661-BB79-7299C52724B4}"/>
              </a:ext>
            </a:extLst>
          </p:cNvPr>
          <p:cNvSpPr/>
          <p:nvPr/>
        </p:nvSpPr>
        <p:spPr>
          <a:xfrm>
            <a:off x="477506" y="2059536"/>
            <a:ext cx="761177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/>
              <a:t>Formål:</a:t>
            </a:r>
          </a:p>
          <a:p>
            <a:endParaRPr lang="da-DK" sz="2000" dirty="0"/>
          </a:p>
          <a:p>
            <a:r>
              <a:rPr lang="da-DK" sz="2000" dirty="0"/>
              <a:t>En målsætning om et sikringsniveau på en 50 års hændelse om 50 år</a:t>
            </a:r>
          </a:p>
          <a:p>
            <a:endParaRPr lang="da-DK" sz="2000" dirty="0"/>
          </a:p>
          <a:p>
            <a:r>
              <a:rPr lang="da-DK" sz="2000" dirty="0"/>
              <a:t>Genskabe et strandprofil, der fungerer som kystbeskyttelse for den bebyggede del af Nordkysten</a:t>
            </a:r>
          </a:p>
          <a:p>
            <a:endParaRPr lang="da-DK" sz="2000" dirty="0"/>
          </a:p>
          <a:p>
            <a:r>
              <a:rPr lang="da-DK" sz="2000" dirty="0"/>
              <a:t>Fastlægge hvor og hvor meget sand og grus der skal påføres, for at opnå den bedste beskyttelse</a:t>
            </a:r>
          </a:p>
          <a:p>
            <a:endParaRPr lang="da-DK" sz="2000" dirty="0"/>
          </a:p>
          <a:p>
            <a:r>
              <a:rPr lang="da-DK" sz="2000" dirty="0"/>
              <a:t>Nordkystens Fremtid handler kun om strandfodring – eventuelle hårde anlæg etableres af grundejerne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9122ED6-8DE6-43F1-87D2-5284793ED75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73040" y="5967449"/>
            <a:ext cx="2664000" cy="2435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20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31F5E67-14F6-461B-9C09-6C506FD5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2299"/>
            <a:ext cx="10138753" cy="506794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7431F04-5403-4DB4-B5F3-C093ECAEFC7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273040" y="5967449"/>
            <a:ext cx="2664000" cy="2435760"/>
          </a:xfrm>
          <a:prstGeom prst="rect">
            <a:avLst/>
          </a:prstGeom>
          <a:ln>
            <a:noFill/>
          </a:ln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FAC1A6A7-B952-4651-B651-ECE7C38B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</p:spPr>
        <p:txBody>
          <a:bodyPr/>
          <a:lstStyle/>
          <a:p>
            <a:r>
              <a:rPr lang="da-DK" sz="3200" b="1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Fodringsstrækninger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147336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8DE2B-1CD1-4BD9-B6C0-A00819EC3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Miljøkonsekvensvurdering</a:t>
            </a:r>
            <a:endParaRPr lang="da-DK" sz="32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6F59E81-6A7A-484C-BE95-85BBAC2187C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33400" y="771524"/>
            <a:ext cx="9042240" cy="5943601"/>
          </a:xfrm>
        </p:spPr>
        <p:txBody>
          <a:bodyPr/>
          <a:lstStyle/>
          <a:p>
            <a:r>
              <a:rPr lang="da-DK" sz="2000" dirty="0"/>
              <a:t>Der skal udarbejdes VVM for anlægsprojektet på stranden og for indvindingsområdet på havet.</a:t>
            </a:r>
          </a:p>
          <a:p>
            <a:endParaRPr lang="da-DK" sz="2000" dirty="0"/>
          </a:p>
          <a:p>
            <a:r>
              <a:rPr lang="da-DK" sz="2000" dirty="0"/>
              <a:t>Miljøstyrelsen er myndighed. </a:t>
            </a:r>
          </a:p>
          <a:p>
            <a:endParaRPr lang="da-DK" sz="2000" dirty="0"/>
          </a:p>
          <a:p>
            <a:r>
              <a:rPr lang="da-DK" sz="2000" dirty="0"/>
              <a:t>VVM startes med indkaldelse af ideer (</a:t>
            </a:r>
            <a:r>
              <a:rPr lang="da-DK" sz="2000" dirty="0" err="1"/>
              <a:t>foroffentlighed</a:t>
            </a:r>
            <a:r>
              <a:rPr lang="da-DK" sz="2000" dirty="0"/>
              <a:t>) i august 2018</a:t>
            </a:r>
          </a:p>
          <a:p>
            <a:endParaRPr lang="da-DK" sz="2000" dirty="0"/>
          </a:p>
          <a:p>
            <a:r>
              <a:rPr lang="da-DK" sz="2000" dirty="0"/>
              <a:t>Strandfodring forventes ikke at have store konsekvenser for miljøet. Det samme gælder indvindingen af råstoffer på havet</a:t>
            </a:r>
            <a:r>
              <a:rPr lang="da-DK" sz="2400" dirty="0"/>
              <a:t>. </a:t>
            </a:r>
          </a:p>
          <a:p>
            <a:endParaRPr lang="da-DK" sz="2400" dirty="0"/>
          </a:p>
          <a:p>
            <a:r>
              <a:rPr lang="da-DK" sz="2000" dirty="0">
                <a:latin typeface="Arial" panose="020B0604020202020204" pitchFamily="34" charset="0"/>
              </a:rPr>
              <a:t>Det blev ultimo 2016 besluttet at igangsætte arbejdet med tilladelse til indvinding af råstoffer på havet,  </a:t>
            </a:r>
            <a:r>
              <a:rPr lang="da-DK" sz="2000" i="1" dirty="0">
                <a:latin typeface="Arial" panose="020B0604020202020204" pitchFamily="34" charset="0"/>
              </a:rPr>
              <a:t>"Dog ikke Øresund samt Natura 2000 områder og efter en grundig miljøvurdering og VVM-undersøgelse."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570E8EC-AD64-4B41-98B2-EF7C5FE4108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73040" y="5967449"/>
            <a:ext cx="2664000" cy="2435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035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504360" y="25369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a-DK" sz="3200" b="1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Kapitel 1a proces </a:t>
            </a:r>
            <a:endParaRPr lang="da-DK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504360" y="1740825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200" indent="-457200"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endParaRPr lang="da-DK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da-DK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Kommunerne har hentet udtalelse fra Kystdirektoratet ang. projektet</a:t>
            </a:r>
          </a:p>
          <a:p>
            <a:pPr marL="565200" indent="-457200"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endParaRPr lang="da-DK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da-DK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Byrådene vil i maj/juni 2018 via politiske sager officielt ‘fremme’ projektet.</a:t>
            </a:r>
          </a:p>
          <a:p>
            <a:pPr marL="565200" indent="-457200"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endParaRPr lang="da-DK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da-DK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Når der </a:t>
            </a:r>
            <a:r>
              <a:rPr lang="da-DK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 udarbejdet forslag til kystteknisk projekt sendes det i høring inden byrådene træffer en endelig beslutning.</a:t>
            </a:r>
            <a:endParaRPr lang="da-DK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E97B0CE-57E3-424E-A7B8-2A67A78C069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73040" y="5967449"/>
            <a:ext cx="2664000" cy="2435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909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>
              <a:buClr>
                <a:srgbClr val="000000"/>
              </a:buClr>
              <a:buSzPct val="100000"/>
            </a:pPr>
            <a:endParaRPr lang="da-DK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08000">
              <a:buClr>
                <a:srgbClr val="000000"/>
              </a:buClr>
              <a:buSzPct val="100000"/>
            </a:pPr>
            <a:r>
              <a:rPr lang="da-DK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Lovforslag vedr. overdragelse af myndighed i behandling af ansøgninger vedr. kystbeskyttelse fra Kystdirektoratet til kommunerne træder i kraft 1. september 2018. </a:t>
            </a:r>
          </a:p>
          <a:p>
            <a:pPr marL="108000">
              <a:buClr>
                <a:srgbClr val="000000"/>
              </a:buClr>
              <a:buSzPct val="100000"/>
            </a:pPr>
            <a:endParaRPr lang="da-DK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4509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a-DK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Kommunale fællesprojekter skal fortsat i høring hos Kystdirektoratet</a:t>
            </a:r>
          </a:p>
          <a:p>
            <a:pPr marL="108000">
              <a:buClr>
                <a:srgbClr val="000000"/>
              </a:buClr>
              <a:buSzPct val="100000"/>
            </a:pPr>
            <a:endParaRPr lang="da-DK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4509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a-DK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Enkeltsager afgøres af kommuner</a:t>
            </a:r>
          </a:p>
        </p:txBody>
      </p:sp>
      <p:sp>
        <p:nvSpPr>
          <p:cNvPr id="116" name="TextShape 2"/>
          <p:cNvSpPr txBox="1"/>
          <p:nvPr/>
        </p:nvSpPr>
        <p:spPr>
          <a:xfrm>
            <a:off x="50436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a-DK" sz="3200" b="1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Ændringer i kystbeskyttelsesloven</a:t>
            </a:r>
            <a:endParaRPr lang="da-DK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7" name="Billede 116"/>
          <p:cNvPicPr/>
          <p:nvPr/>
        </p:nvPicPr>
        <p:blipFill>
          <a:blip r:embed="rId2"/>
          <a:stretch/>
        </p:blipFill>
        <p:spPr>
          <a:xfrm>
            <a:off x="8235150" y="5848245"/>
            <a:ext cx="2664000" cy="2435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554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Words>417</Words>
  <Application>Microsoft Office PowerPoint</Application>
  <PresentationFormat>Brugerdefineret</PresentationFormat>
  <Paragraphs>76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Verdana</vt:lpstr>
      <vt:lpstr>Wingdings</vt:lpstr>
      <vt:lpstr>Office Theme</vt:lpstr>
      <vt:lpstr>PowerPoint-præsentation</vt:lpstr>
      <vt:lpstr>PowerPoint-præsentation</vt:lpstr>
      <vt:lpstr>PowerPoint-præsentation</vt:lpstr>
      <vt:lpstr>PowerPoint-præsentation</vt:lpstr>
      <vt:lpstr>Kystteknisk myndighedsprojekt</vt:lpstr>
      <vt:lpstr>Fodringsstrækninger</vt:lpstr>
      <vt:lpstr>Miljøkonsekvensvurdering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subject/>
  <dc:creator>Lise Holm</dc:creator>
  <dc:description/>
  <cp:lastModifiedBy>Cecilie Lund</cp:lastModifiedBy>
  <cp:revision>71</cp:revision>
  <cp:lastPrinted>2018-06-07T07:41:47Z</cp:lastPrinted>
  <dcterms:created xsi:type="dcterms:W3CDTF">2017-08-29T09:48:45Z</dcterms:created>
  <dcterms:modified xsi:type="dcterms:W3CDTF">2022-05-02T09:59:09Z</dcterms:modified>
  <dc:language>da-DK</dc:language>
</cp:coreProperties>
</file>